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718" autoAdjust="0"/>
  </p:normalViewPr>
  <p:slideViewPr>
    <p:cSldViewPr>
      <p:cViewPr varScale="1">
        <p:scale>
          <a:sx n="70" d="100"/>
          <a:sy n="70" d="100"/>
        </p:scale>
        <p:origin x="1434"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F042F2-95E7-439A-A5E7-17614D3B59F4}" type="datetimeFigureOut">
              <a:rPr lang="en-US" smtClean="0"/>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772FC0-FD38-4242-8150-3D69351E3DC8}" type="slidenum">
              <a:rPr lang="en-US" smtClean="0"/>
              <a:t>‹#›</a:t>
            </a:fld>
            <a:endParaRPr lang="en-US" dirty="0"/>
          </a:p>
        </p:txBody>
      </p:sp>
    </p:spTree>
    <p:extLst>
      <p:ext uri="{BB962C8B-B14F-4D97-AF65-F5344CB8AC3E}">
        <p14:creationId xmlns:p14="http://schemas.microsoft.com/office/powerpoint/2010/main" val="312522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F042F2-95E7-439A-A5E7-17614D3B59F4}" type="datetimeFigureOut">
              <a:rPr lang="en-US" smtClean="0"/>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772FC0-FD38-4242-8150-3D69351E3DC8}" type="slidenum">
              <a:rPr lang="en-US" smtClean="0"/>
              <a:t>‹#›</a:t>
            </a:fld>
            <a:endParaRPr lang="en-US" dirty="0"/>
          </a:p>
        </p:txBody>
      </p:sp>
    </p:spTree>
    <p:extLst>
      <p:ext uri="{BB962C8B-B14F-4D97-AF65-F5344CB8AC3E}">
        <p14:creationId xmlns:p14="http://schemas.microsoft.com/office/powerpoint/2010/main" val="956509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F042F2-95E7-439A-A5E7-17614D3B59F4}" type="datetimeFigureOut">
              <a:rPr lang="en-US" smtClean="0"/>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772FC0-FD38-4242-8150-3D69351E3DC8}" type="slidenum">
              <a:rPr lang="en-US" smtClean="0"/>
              <a:t>‹#›</a:t>
            </a:fld>
            <a:endParaRPr lang="en-US" dirty="0"/>
          </a:p>
        </p:txBody>
      </p:sp>
    </p:spTree>
    <p:extLst>
      <p:ext uri="{BB962C8B-B14F-4D97-AF65-F5344CB8AC3E}">
        <p14:creationId xmlns:p14="http://schemas.microsoft.com/office/powerpoint/2010/main" val="1794855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F042F2-95E7-439A-A5E7-17614D3B59F4}" type="datetimeFigureOut">
              <a:rPr lang="en-US" smtClean="0"/>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772FC0-FD38-4242-8150-3D69351E3DC8}" type="slidenum">
              <a:rPr lang="en-US" smtClean="0"/>
              <a:t>‹#›</a:t>
            </a:fld>
            <a:endParaRPr lang="en-US" dirty="0"/>
          </a:p>
        </p:txBody>
      </p:sp>
    </p:spTree>
    <p:extLst>
      <p:ext uri="{BB962C8B-B14F-4D97-AF65-F5344CB8AC3E}">
        <p14:creationId xmlns:p14="http://schemas.microsoft.com/office/powerpoint/2010/main" val="3167243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F042F2-95E7-439A-A5E7-17614D3B59F4}" type="datetimeFigureOut">
              <a:rPr lang="en-US" smtClean="0"/>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772FC0-FD38-4242-8150-3D69351E3DC8}" type="slidenum">
              <a:rPr lang="en-US" smtClean="0"/>
              <a:t>‹#›</a:t>
            </a:fld>
            <a:endParaRPr lang="en-US" dirty="0"/>
          </a:p>
        </p:txBody>
      </p:sp>
    </p:spTree>
    <p:extLst>
      <p:ext uri="{BB962C8B-B14F-4D97-AF65-F5344CB8AC3E}">
        <p14:creationId xmlns:p14="http://schemas.microsoft.com/office/powerpoint/2010/main" val="4095961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F042F2-95E7-439A-A5E7-17614D3B59F4}" type="datetimeFigureOut">
              <a:rPr lang="en-US" smtClean="0"/>
              <a:t>1/20/2022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772FC0-FD38-4242-8150-3D69351E3DC8}" type="slidenum">
              <a:rPr lang="en-US" smtClean="0"/>
              <a:t>‹#›</a:t>
            </a:fld>
            <a:endParaRPr lang="en-US" dirty="0"/>
          </a:p>
        </p:txBody>
      </p:sp>
    </p:spTree>
    <p:extLst>
      <p:ext uri="{BB962C8B-B14F-4D97-AF65-F5344CB8AC3E}">
        <p14:creationId xmlns:p14="http://schemas.microsoft.com/office/powerpoint/2010/main" val="620614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F042F2-95E7-439A-A5E7-17614D3B59F4}" type="datetimeFigureOut">
              <a:rPr lang="en-US" smtClean="0"/>
              <a:t>1/20/2022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3772FC0-FD38-4242-8150-3D69351E3DC8}" type="slidenum">
              <a:rPr lang="en-US" smtClean="0"/>
              <a:t>‹#›</a:t>
            </a:fld>
            <a:endParaRPr lang="en-US" dirty="0"/>
          </a:p>
        </p:txBody>
      </p:sp>
    </p:spTree>
    <p:extLst>
      <p:ext uri="{BB962C8B-B14F-4D97-AF65-F5344CB8AC3E}">
        <p14:creationId xmlns:p14="http://schemas.microsoft.com/office/powerpoint/2010/main" val="3390580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F042F2-95E7-439A-A5E7-17614D3B59F4}" type="datetimeFigureOut">
              <a:rPr lang="en-US" smtClean="0"/>
              <a:t>1/20/2022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3772FC0-FD38-4242-8150-3D69351E3DC8}" type="slidenum">
              <a:rPr lang="en-US" smtClean="0"/>
              <a:t>‹#›</a:t>
            </a:fld>
            <a:endParaRPr lang="en-US" dirty="0"/>
          </a:p>
        </p:txBody>
      </p:sp>
    </p:spTree>
    <p:extLst>
      <p:ext uri="{BB962C8B-B14F-4D97-AF65-F5344CB8AC3E}">
        <p14:creationId xmlns:p14="http://schemas.microsoft.com/office/powerpoint/2010/main" val="2784508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F042F2-95E7-439A-A5E7-17614D3B59F4}" type="datetimeFigureOut">
              <a:rPr lang="en-US" smtClean="0"/>
              <a:t>1/20/2022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3772FC0-FD38-4242-8150-3D69351E3DC8}" type="slidenum">
              <a:rPr lang="en-US" smtClean="0"/>
              <a:t>‹#›</a:t>
            </a:fld>
            <a:endParaRPr lang="en-US" dirty="0"/>
          </a:p>
        </p:txBody>
      </p:sp>
    </p:spTree>
    <p:extLst>
      <p:ext uri="{BB962C8B-B14F-4D97-AF65-F5344CB8AC3E}">
        <p14:creationId xmlns:p14="http://schemas.microsoft.com/office/powerpoint/2010/main" val="1045346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F042F2-95E7-439A-A5E7-17614D3B59F4}" type="datetimeFigureOut">
              <a:rPr lang="en-US" smtClean="0"/>
              <a:t>1/20/2022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772FC0-FD38-4242-8150-3D69351E3DC8}" type="slidenum">
              <a:rPr lang="en-US" smtClean="0"/>
              <a:t>‹#›</a:t>
            </a:fld>
            <a:endParaRPr lang="en-US" dirty="0"/>
          </a:p>
        </p:txBody>
      </p:sp>
    </p:spTree>
    <p:extLst>
      <p:ext uri="{BB962C8B-B14F-4D97-AF65-F5344CB8AC3E}">
        <p14:creationId xmlns:p14="http://schemas.microsoft.com/office/powerpoint/2010/main" val="102296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F042F2-95E7-439A-A5E7-17614D3B59F4}" type="datetimeFigureOut">
              <a:rPr lang="en-US" smtClean="0"/>
              <a:t>1/20/2022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772FC0-FD38-4242-8150-3D69351E3DC8}" type="slidenum">
              <a:rPr lang="en-US" smtClean="0"/>
              <a:t>‹#›</a:t>
            </a:fld>
            <a:endParaRPr lang="en-US" dirty="0"/>
          </a:p>
        </p:txBody>
      </p:sp>
    </p:spTree>
    <p:extLst>
      <p:ext uri="{BB962C8B-B14F-4D97-AF65-F5344CB8AC3E}">
        <p14:creationId xmlns:p14="http://schemas.microsoft.com/office/powerpoint/2010/main" val="78622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F042F2-95E7-439A-A5E7-17614D3B59F4}" type="datetimeFigureOut">
              <a:rPr lang="en-US" smtClean="0"/>
              <a:t>1/20/2022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772FC0-FD38-4242-8150-3D69351E3DC8}" type="slidenum">
              <a:rPr lang="en-US" smtClean="0"/>
              <a:t>‹#›</a:t>
            </a:fld>
            <a:endParaRPr lang="en-US" dirty="0"/>
          </a:p>
        </p:txBody>
      </p:sp>
    </p:spTree>
    <p:extLst>
      <p:ext uri="{BB962C8B-B14F-4D97-AF65-F5344CB8AC3E}">
        <p14:creationId xmlns:p14="http://schemas.microsoft.com/office/powerpoint/2010/main" val="19451160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763000" cy="595407"/>
          </a:xfrm>
        </p:spPr>
        <p:txBody>
          <a:bodyPr>
            <a:normAutofit fontScale="90000"/>
          </a:bodyPr>
          <a:lstStyle/>
          <a:p>
            <a:r>
              <a:rPr lang="en-US" sz="3600" smtClean="0"/>
              <a:t>FY XXXX </a:t>
            </a:r>
            <a:r>
              <a:rPr lang="en-US" sz="3600" dirty="0" smtClean="0"/>
              <a:t>Main Exchange Expansion/Renovation</a:t>
            </a:r>
            <a:endParaRPr lang="en-US" sz="3600" dirty="0"/>
          </a:p>
        </p:txBody>
      </p:sp>
      <p:sp>
        <p:nvSpPr>
          <p:cNvPr id="10" name="Content Placeholder 5"/>
          <p:cNvSpPr>
            <a:spLocks noGrp="1"/>
          </p:cNvSpPr>
          <p:nvPr>
            <p:ph sz="quarter" idx="4"/>
          </p:nvPr>
        </p:nvSpPr>
        <p:spPr>
          <a:xfrm>
            <a:off x="152400" y="838200"/>
            <a:ext cx="4343400" cy="2590800"/>
          </a:xfrm>
          <a:ln w="12700">
            <a:solidFill>
              <a:schemeClr val="tx1"/>
            </a:solidFill>
          </a:ln>
        </p:spPr>
        <p:txBody>
          <a:bodyPr>
            <a:normAutofit fontScale="92500" lnSpcReduction="10000"/>
          </a:bodyPr>
          <a:lstStyle/>
          <a:p>
            <a:pPr marL="0" indent="0" algn="ctr">
              <a:buNone/>
            </a:pPr>
            <a:r>
              <a:rPr lang="en-US" sz="1300" b="1" dirty="0" smtClean="0">
                <a:latin typeface="Times New Roman" panose="02020603050405020304" pitchFamily="18" charset="0"/>
                <a:cs typeface="Times New Roman" panose="02020603050405020304" pitchFamily="18" charset="0"/>
              </a:rPr>
              <a:t>Project Description</a:t>
            </a:r>
          </a:p>
          <a:p>
            <a:pPr marL="109538" indent="-109538"/>
            <a:r>
              <a:rPr lang="en-US" sz="1300" dirty="0" smtClean="0">
                <a:latin typeface="Times New Roman" panose="02020603050405020304" pitchFamily="18" charset="0"/>
                <a:cs typeface="Times New Roman" panose="02020603050405020304" pitchFamily="18" charset="0"/>
              </a:rPr>
              <a:t>Analysis of the design of facility: (For Example: This project renovates and expands the existing 7,983 square meter (85,900 SF) Shoppette,  Building 504, by 15,662 square meter (168,559 SF). The new facility includes a main retail store, MCSS, food court including Anthony's, Robin Hood, Church’s, and Taco Bell. Concessions include a barber shop and optical shop. The project replaces a main exchange that is poorly configured and in need of repair, as well as consolidates all Exchange activities into one location).</a:t>
            </a:r>
          </a:p>
          <a:p>
            <a:pPr marL="109538" indent="-109538"/>
            <a:r>
              <a:rPr lang="en-US" sz="1300" dirty="0" smtClean="0">
                <a:latin typeface="Times New Roman" panose="02020603050405020304" pitchFamily="18" charset="0"/>
                <a:cs typeface="Times New Roman" panose="02020603050405020304" pitchFamily="18" charset="0"/>
              </a:rPr>
              <a:t>Equipment Requirements: (For Example: While meeting the requirements for a public facility, the finishes, furnishings, fixtures, and equipment provide retail merchandise to authorized patrons).</a:t>
            </a:r>
          </a:p>
          <a:p>
            <a:pPr marL="0" indent="0">
              <a:buNone/>
            </a:pPr>
            <a:endParaRPr lang="en-US" dirty="0" smtClean="0"/>
          </a:p>
          <a:p>
            <a:endParaRPr lang="en-US" dirty="0" smtClean="0"/>
          </a:p>
          <a:p>
            <a:endParaRPr lang="en-US" dirty="0" smtClean="0"/>
          </a:p>
          <a:p>
            <a:endParaRPr lang="en-US" dirty="0"/>
          </a:p>
        </p:txBody>
      </p:sp>
      <p:sp>
        <p:nvSpPr>
          <p:cNvPr id="12" name="Content Placeholder 5"/>
          <p:cNvSpPr>
            <a:spLocks noGrp="1"/>
          </p:cNvSpPr>
          <p:nvPr>
            <p:ph sz="quarter" idx="4"/>
          </p:nvPr>
        </p:nvSpPr>
        <p:spPr>
          <a:xfrm>
            <a:off x="4648200" y="838201"/>
            <a:ext cx="4343400" cy="2590800"/>
          </a:xfrm>
          <a:ln w="12700">
            <a:solidFill>
              <a:schemeClr val="tx1"/>
            </a:solidFill>
          </a:ln>
        </p:spPr>
        <p:txBody>
          <a:bodyPr>
            <a:normAutofit/>
          </a:bodyPr>
          <a:lstStyle/>
          <a:p>
            <a:pPr marL="0" indent="0" algn="ctr">
              <a:buNone/>
            </a:pPr>
            <a:r>
              <a:rPr lang="en-US" sz="1200" b="1" dirty="0">
                <a:latin typeface="Times New Roman" panose="02020603050405020304" pitchFamily="18" charset="0"/>
                <a:cs typeface="Times New Roman" panose="02020603050405020304" pitchFamily="18" charset="0"/>
              </a:rPr>
              <a:t>Building </a:t>
            </a:r>
            <a:r>
              <a:rPr lang="en-US" sz="1200" b="1" dirty="0" smtClean="0">
                <a:latin typeface="Times New Roman" panose="02020603050405020304" pitchFamily="18" charset="0"/>
                <a:cs typeface="Times New Roman" panose="02020603050405020304" pitchFamily="18" charset="0"/>
              </a:rPr>
              <a:t>Layout</a:t>
            </a:r>
          </a:p>
          <a:p>
            <a:pPr marL="0" indent="0" algn="ctr">
              <a:buNone/>
            </a:pPr>
            <a:endParaRPr lang="en-US" sz="1600" b="1" dirty="0">
              <a:latin typeface="Times New Roman" panose="02020603050405020304" pitchFamily="18" charset="0"/>
              <a:cs typeface="Times New Roman" panose="02020603050405020304" pitchFamily="18" charset="0"/>
            </a:endParaRPr>
          </a:p>
          <a:p>
            <a:pPr marL="0" indent="0">
              <a:buNone/>
            </a:pPr>
            <a:endParaRPr lang="en-US" dirty="0" smtClean="0"/>
          </a:p>
          <a:p>
            <a:pPr marL="0" indent="0">
              <a:buNone/>
            </a:pPr>
            <a:endParaRPr lang="en-US" dirty="0" smtClean="0"/>
          </a:p>
          <a:p>
            <a:pPr marL="0" indent="0">
              <a:buNone/>
            </a:pPr>
            <a:endParaRPr lang="en-US" dirty="0" smtClean="0"/>
          </a:p>
          <a:p>
            <a:endParaRPr lang="en-US" dirty="0"/>
          </a:p>
        </p:txBody>
      </p:sp>
      <p:sp>
        <p:nvSpPr>
          <p:cNvPr id="14" name="Content Placeholder 5"/>
          <p:cNvSpPr>
            <a:spLocks noGrp="1"/>
          </p:cNvSpPr>
          <p:nvPr>
            <p:ph sz="quarter" idx="4"/>
          </p:nvPr>
        </p:nvSpPr>
        <p:spPr>
          <a:xfrm>
            <a:off x="152400" y="3505200"/>
            <a:ext cx="4343400" cy="3200400"/>
          </a:xfrm>
          <a:ln w="12700">
            <a:solidFill>
              <a:schemeClr val="tx1"/>
            </a:solidFill>
          </a:ln>
        </p:spPr>
        <p:txBody>
          <a:bodyPr>
            <a:normAutofit fontScale="62500" lnSpcReduction="20000"/>
          </a:bodyPr>
          <a:lstStyle/>
          <a:p>
            <a:pPr marL="0" indent="0" algn="ctr">
              <a:buNone/>
            </a:pPr>
            <a:r>
              <a:rPr lang="en-US" sz="1500" b="1" dirty="0" smtClean="0">
                <a:latin typeface="Times New Roman" panose="02020603050405020304" pitchFamily="18" charset="0"/>
                <a:cs typeface="Times New Roman" panose="02020603050405020304" pitchFamily="18" charset="0"/>
              </a:rPr>
              <a:t>Financial/Operational Performance ($K)</a:t>
            </a:r>
          </a:p>
          <a:p>
            <a:pPr marL="0" indent="0" algn="ctr">
              <a:buNone/>
            </a:pPr>
            <a:endParaRPr lang="en-US" sz="1600" b="1" dirty="0" smtClean="0">
              <a:latin typeface="Times New Roman" panose="02020603050405020304" pitchFamily="18" charset="0"/>
              <a:cs typeface="Times New Roman" panose="02020603050405020304" pitchFamily="18" charset="0"/>
            </a:endParaRPr>
          </a:p>
          <a:p>
            <a:pPr marL="0" indent="0">
              <a:buNone/>
              <a:tabLst>
                <a:tab pos="1604963" algn="l"/>
                <a:tab pos="2403475" algn="l"/>
              </a:tabLst>
            </a:pPr>
            <a:r>
              <a:rPr lang="en-US" sz="1400" dirty="0" smtClean="0">
                <a:latin typeface="Times New Roman" panose="02020603050405020304" pitchFamily="18" charset="0"/>
                <a:cs typeface="Times New Roman" panose="02020603050405020304" pitchFamily="18" charset="0"/>
              </a:rPr>
              <a:t>	</a:t>
            </a:r>
            <a:r>
              <a:rPr lang="en-US" sz="1400" u="sng" dirty="0" smtClean="0">
                <a:latin typeface="Times New Roman" panose="02020603050405020304" pitchFamily="18" charset="0"/>
                <a:cs typeface="Times New Roman" panose="02020603050405020304" pitchFamily="18" charset="0"/>
              </a:rPr>
              <a:t>Planned </a:t>
            </a:r>
            <a:r>
              <a:rPr lang="en-US" sz="1400" dirty="0">
                <a:latin typeface="Times New Roman" panose="02020603050405020304" pitchFamily="18" charset="0"/>
                <a:cs typeface="Times New Roman" panose="02020603050405020304" pitchFamily="18" charset="0"/>
              </a:rPr>
              <a:t>	</a:t>
            </a:r>
            <a:r>
              <a:rPr lang="en-US" sz="1400" u="sng" dirty="0" smtClean="0">
                <a:latin typeface="Times New Roman" panose="02020603050405020304" pitchFamily="18" charset="0"/>
                <a:cs typeface="Times New Roman" panose="02020603050405020304" pitchFamily="18" charset="0"/>
              </a:rPr>
              <a:t>Actual</a:t>
            </a:r>
          </a:p>
          <a:p>
            <a:pPr marL="109538" indent="-109538">
              <a:tabLst>
                <a:tab pos="1604963" algn="l"/>
                <a:tab pos="2403475" algn="l"/>
              </a:tabLst>
            </a:pPr>
            <a:r>
              <a:rPr lang="en-US" sz="1400" dirty="0" smtClean="0">
                <a:latin typeface="Times New Roman" panose="02020603050405020304" pitchFamily="18" charset="0"/>
                <a:cs typeface="Times New Roman" panose="02020603050405020304" pitchFamily="18" charset="0"/>
              </a:rPr>
              <a:t>Net Present Value: 	$3,660	$3,660</a:t>
            </a:r>
          </a:p>
          <a:p>
            <a:pPr marL="109538" indent="-109538">
              <a:tabLst>
                <a:tab pos="1604963" algn="l"/>
                <a:tab pos="2403475" algn="l"/>
              </a:tabLst>
            </a:pPr>
            <a:r>
              <a:rPr lang="en-US" sz="1400" dirty="0" smtClean="0">
                <a:latin typeface="Times New Roman" panose="02020603050405020304" pitchFamily="18" charset="0"/>
                <a:cs typeface="Times New Roman" panose="02020603050405020304" pitchFamily="18" charset="0"/>
              </a:rPr>
              <a:t>IRR	11.4%	11.3%</a:t>
            </a:r>
          </a:p>
          <a:p>
            <a:pPr marL="109538" indent="-109538">
              <a:tabLst>
                <a:tab pos="1604963" algn="l"/>
                <a:tab pos="2403475" algn="l"/>
              </a:tabLst>
            </a:pPr>
            <a:r>
              <a:rPr lang="en-US" sz="1400" dirty="0" smtClean="0">
                <a:latin typeface="Times New Roman" panose="02020603050405020304" pitchFamily="18" charset="0"/>
                <a:cs typeface="Times New Roman" panose="02020603050405020304" pitchFamily="18" charset="0"/>
              </a:rPr>
              <a:t>ROI: 	11.8%	3.6%</a:t>
            </a:r>
          </a:p>
          <a:p>
            <a:pPr marL="109538" indent="-109538">
              <a:tabLst>
                <a:tab pos="1604963" algn="l"/>
                <a:tab pos="2403475" algn="l"/>
              </a:tabLst>
            </a:pPr>
            <a:r>
              <a:rPr lang="en-US" sz="1400" dirty="0" smtClean="0">
                <a:latin typeface="Times New Roman" panose="02020603050405020304" pitchFamily="18" charset="0"/>
                <a:cs typeface="Times New Roman" panose="02020603050405020304" pitchFamily="18" charset="0"/>
              </a:rPr>
              <a:t>Payback Period: 	8.5 years	9.5 years</a:t>
            </a:r>
          </a:p>
          <a:p>
            <a:pPr marL="0" indent="0">
              <a:buNone/>
            </a:pPr>
            <a:endParaRPr lang="en-US" sz="1400" dirty="0" smtClean="0">
              <a:latin typeface="Times New Roman" panose="02020603050405020304" pitchFamily="18" charset="0"/>
              <a:cs typeface="Times New Roman" panose="02020603050405020304" pitchFamily="18" charset="0"/>
            </a:endParaRPr>
          </a:p>
          <a:p>
            <a:pPr marL="109538" indent="-109538">
              <a:tabLst>
                <a:tab pos="1604963" algn="l"/>
                <a:tab pos="2403475" algn="l"/>
              </a:tabLst>
            </a:pPr>
            <a:r>
              <a:rPr lang="en-US" sz="1400" dirty="0" smtClean="0">
                <a:latin typeface="Times New Roman" panose="02020603050405020304" pitchFamily="18" charset="0"/>
                <a:cs typeface="Times New Roman" panose="02020603050405020304" pitchFamily="18" charset="0"/>
              </a:rPr>
              <a:t>Design Cost: 	$1, 203	$1,210</a:t>
            </a:r>
          </a:p>
          <a:p>
            <a:pPr marL="109538" indent="-109538">
              <a:tabLst>
                <a:tab pos="1604963" algn="l"/>
                <a:tab pos="2403475" algn="l"/>
              </a:tabLst>
            </a:pPr>
            <a:r>
              <a:rPr lang="en-US" sz="1400" dirty="0" smtClean="0">
                <a:latin typeface="Times New Roman" panose="02020603050405020304" pitchFamily="18" charset="0"/>
                <a:cs typeface="Times New Roman" panose="02020603050405020304" pitchFamily="18" charset="0"/>
              </a:rPr>
              <a:t>Construction Cost: 	$9,700	$9,800</a:t>
            </a:r>
          </a:p>
          <a:p>
            <a:pPr marL="109538" indent="-109538">
              <a:tabLst>
                <a:tab pos="1604963" algn="l"/>
                <a:tab pos="2403475" algn="l"/>
              </a:tabLst>
            </a:pPr>
            <a:r>
              <a:rPr lang="en-US" sz="1400" dirty="0" smtClean="0">
                <a:latin typeface="Times New Roman" panose="02020603050405020304" pitchFamily="18" charset="0"/>
                <a:cs typeface="Times New Roman" panose="02020603050405020304" pitchFamily="18" charset="0"/>
              </a:rPr>
              <a:t>Equipment Cost:	$ 2,937	$2,800</a:t>
            </a:r>
          </a:p>
          <a:p>
            <a:pPr marL="109538" indent="-109538">
              <a:tabLst>
                <a:tab pos="1604963" algn="l"/>
                <a:tab pos="2403475" algn="l"/>
              </a:tabLst>
            </a:pPr>
            <a:r>
              <a:rPr lang="en-US" sz="1400" dirty="0" smtClean="0">
                <a:latin typeface="Times New Roman" panose="02020603050405020304" pitchFamily="18" charset="0"/>
                <a:cs typeface="Times New Roman" panose="02020603050405020304" pitchFamily="18" charset="0"/>
              </a:rPr>
              <a:t>Project Cost:	$ 13,840	$13,810</a:t>
            </a:r>
          </a:p>
          <a:p>
            <a:pPr marL="109538" indent="-109538"/>
            <a:endParaRPr lang="en-US" sz="1400" dirty="0" smtClean="0">
              <a:latin typeface="Times New Roman" panose="02020603050405020304" pitchFamily="18" charset="0"/>
              <a:cs typeface="Times New Roman" panose="02020603050405020304" pitchFamily="18" charset="0"/>
            </a:endParaRPr>
          </a:p>
          <a:p>
            <a:pPr marL="0" indent="0">
              <a:buNone/>
              <a:tabLst>
                <a:tab pos="2403475" algn="l"/>
                <a:tab pos="3030538" algn="l"/>
              </a:tabLst>
            </a:pPr>
            <a:r>
              <a:rPr lang="en-US" sz="1400" dirty="0" smtClean="0">
                <a:latin typeface="Times New Roman" panose="02020603050405020304" pitchFamily="18" charset="0"/>
                <a:cs typeface="Times New Roman" panose="02020603050405020304" pitchFamily="18" charset="0"/>
              </a:rPr>
              <a:t>	Actual 	Actual 	Actual 		</a:t>
            </a:r>
          </a:p>
          <a:p>
            <a:pPr marL="0" indent="0">
              <a:buNone/>
              <a:tabLst>
                <a:tab pos="1604963" algn="l"/>
                <a:tab pos="2455863" algn="l"/>
                <a:tab pos="3030538" algn="l"/>
                <a:tab pos="3433763" algn="l"/>
                <a:tab pos="3487738" algn="l"/>
                <a:tab pos="3605213" algn="l"/>
                <a:tab pos="3657600" algn="l"/>
              </a:tabLst>
            </a:pPr>
            <a:r>
              <a:rPr lang="en-US" sz="1400" dirty="0" smtClean="0">
                <a:latin typeface="Times New Roman" panose="02020603050405020304" pitchFamily="18" charset="0"/>
                <a:cs typeface="Times New Roman" panose="02020603050405020304" pitchFamily="18" charset="0"/>
              </a:rPr>
              <a:t>	</a:t>
            </a:r>
            <a:r>
              <a:rPr lang="en-US" sz="1400" u="sng" dirty="0" smtClean="0">
                <a:latin typeface="Times New Roman" panose="02020603050405020304" pitchFamily="18" charset="0"/>
                <a:cs typeface="Times New Roman" panose="02020603050405020304" pitchFamily="18" charset="0"/>
              </a:rPr>
              <a:t>Planned </a:t>
            </a:r>
            <a:r>
              <a:rPr lang="en-US" sz="1400" dirty="0" smtClean="0">
                <a:latin typeface="Times New Roman" panose="02020603050405020304" pitchFamily="18" charset="0"/>
                <a:cs typeface="Times New Roman" panose="02020603050405020304" pitchFamily="18" charset="0"/>
              </a:rPr>
              <a:t>	</a:t>
            </a:r>
            <a:r>
              <a:rPr lang="en-US" sz="1400" u="sng" dirty="0" smtClean="0">
                <a:latin typeface="Times New Roman" panose="02020603050405020304" pitchFamily="18" charset="0"/>
                <a:cs typeface="Times New Roman" panose="02020603050405020304" pitchFamily="18" charset="0"/>
              </a:rPr>
              <a:t>Yr1</a:t>
            </a:r>
            <a:r>
              <a:rPr lang="en-US" sz="1400" dirty="0" smtClean="0">
                <a:latin typeface="Times New Roman" panose="02020603050405020304" pitchFamily="18" charset="0"/>
                <a:cs typeface="Times New Roman" panose="02020603050405020304" pitchFamily="18" charset="0"/>
              </a:rPr>
              <a:t>	</a:t>
            </a:r>
            <a:r>
              <a:rPr lang="en-US" sz="1400" u="sng" dirty="0" smtClean="0">
                <a:latin typeface="Times New Roman" panose="02020603050405020304" pitchFamily="18" charset="0"/>
                <a:cs typeface="Times New Roman" panose="02020603050405020304" pitchFamily="18" charset="0"/>
              </a:rPr>
              <a:t>Yr2</a:t>
            </a:r>
            <a:r>
              <a:rPr lang="en-US" sz="1400" dirty="0" smtClean="0">
                <a:latin typeface="Times New Roman" panose="02020603050405020304" pitchFamily="18" charset="0"/>
                <a:cs typeface="Times New Roman" panose="02020603050405020304" pitchFamily="18" charset="0"/>
              </a:rPr>
              <a:t>				</a:t>
            </a:r>
            <a:r>
              <a:rPr lang="en-US" sz="1400" u="sng" dirty="0" smtClean="0">
                <a:latin typeface="Times New Roman" panose="02020603050405020304" pitchFamily="18" charset="0"/>
                <a:cs typeface="Times New Roman" panose="02020603050405020304" pitchFamily="18" charset="0"/>
              </a:rPr>
              <a:t>Yr3</a:t>
            </a:r>
          </a:p>
          <a:p>
            <a:pPr marL="109538" indent="-109538">
              <a:tabLst>
                <a:tab pos="1604963" algn="l"/>
                <a:tab pos="2403475" algn="l"/>
                <a:tab pos="3030538" algn="l"/>
                <a:tab pos="3082925" algn="l"/>
              </a:tabLst>
            </a:pPr>
            <a:r>
              <a:rPr lang="en-US" sz="1400" dirty="0" smtClean="0">
                <a:latin typeface="Times New Roman" panose="02020603050405020304" pitchFamily="18" charset="0"/>
                <a:cs typeface="Times New Roman" panose="02020603050405020304" pitchFamily="18" charset="0"/>
              </a:rPr>
              <a:t>Sales:	$21,934	$18,830	$19,080	$19,005</a:t>
            </a:r>
          </a:p>
          <a:p>
            <a:pPr marL="109538" indent="-109538">
              <a:tabLst>
                <a:tab pos="1604963" algn="l"/>
                <a:tab pos="2403475" algn="l"/>
                <a:tab pos="2625725" algn="l"/>
                <a:tab pos="3030538" algn="l"/>
                <a:tab pos="3082925" algn="l"/>
                <a:tab pos="3200400" algn="l"/>
              </a:tabLst>
            </a:pPr>
            <a:r>
              <a:rPr lang="en-US" sz="1400" dirty="0" smtClean="0">
                <a:latin typeface="Times New Roman" panose="02020603050405020304" pitchFamily="18" charset="0"/>
                <a:cs typeface="Times New Roman" panose="02020603050405020304" pitchFamily="18" charset="0"/>
              </a:rPr>
              <a:t>Expenses:	$18,000	$20,000 	$21,000	$20,000</a:t>
            </a:r>
          </a:p>
          <a:p>
            <a:pPr marL="109538" indent="-109538">
              <a:tabLst>
                <a:tab pos="1604963" algn="l"/>
                <a:tab pos="2403475" algn="l"/>
                <a:tab pos="3030538" algn="l"/>
              </a:tabLst>
            </a:pPr>
            <a:r>
              <a:rPr lang="en-US" sz="1400" dirty="0" smtClean="0">
                <a:latin typeface="Times New Roman" panose="02020603050405020304" pitchFamily="18" charset="0"/>
                <a:cs typeface="Times New Roman" panose="02020603050405020304" pitchFamily="18" charset="0"/>
              </a:rPr>
              <a:t>Net Earnings/Income:	$3,000	($2,000)	($1,000)	($1,000)</a:t>
            </a:r>
          </a:p>
          <a:p>
            <a:pPr marL="0" indent="0">
              <a:buNone/>
            </a:pPr>
            <a:endParaRPr lang="en-US" sz="1400" dirty="0" smtClean="0">
              <a:latin typeface="Times New Roman" panose="02020603050405020304" pitchFamily="18" charset="0"/>
              <a:cs typeface="Times New Roman" panose="02020603050405020304" pitchFamily="18" charset="0"/>
            </a:endParaRPr>
          </a:p>
          <a:p>
            <a:pPr marL="0" indent="0">
              <a:buNone/>
            </a:pPr>
            <a:r>
              <a:rPr lang="en-US" sz="1400" dirty="0" smtClean="0">
                <a:latin typeface="Times New Roman" panose="02020603050405020304" pitchFamily="18" charset="0"/>
                <a:cs typeface="Times New Roman" panose="02020603050405020304" pitchFamily="18" charset="0"/>
              </a:rPr>
              <a:t>* Net Earnings should include depreciation</a:t>
            </a:r>
          </a:p>
          <a:p>
            <a:pPr marL="0" indent="0">
              <a:buNone/>
            </a:pPr>
            <a:endParaRPr lang="en-US" sz="1400" dirty="0" smtClean="0">
              <a:latin typeface="Times New Roman" panose="02020603050405020304" pitchFamily="18" charset="0"/>
              <a:cs typeface="Times New Roman" panose="02020603050405020304" pitchFamily="18" charset="0"/>
            </a:endParaRPr>
          </a:p>
          <a:p>
            <a:pPr marL="0" indent="0">
              <a:buNone/>
            </a:pPr>
            <a:endParaRPr lang="en-US" dirty="0" smtClean="0"/>
          </a:p>
          <a:p>
            <a:endParaRPr lang="en-US" dirty="0" smtClean="0"/>
          </a:p>
          <a:p>
            <a:endParaRPr lang="en-US" dirty="0" smtClean="0"/>
          </a:p>
          <a:p>
            <a:endParaRPr lang="en-US" dirty="0"/>
          </a:p>
        </p:txBody>
      </p:sp>
      <p:sp>
        <p:nvSpPr>
          <p:cNvPr id="16" name="Content Placeholder 5"/>
          <p:cNvSpPr>
            <a:spLocks noGrp="1"/>
          </p:cNvSpPr>
          <p:nvPr>
            <p:ph sz="quarter" idx="4"/>
          </p:nvPr>
        </p:nvSpPr>
        <p:spPr>
          <a:xfrm>
            <a:off x="4648200" y="3505200"/>
            <a:ext cx="4343400" cy="3200400"/>
          </a:xfrm>
          <a:ln w="12700" cmpd="sng">
            <a:solidFill>
              <a:schemeClr val="tx1"/>
            </a:solidFill>
          </a:ln>
        </p:spPr>
        <p:txBody>
          <a:bodyPr>
            <a:normAutofit fontScale="62500" lnSpcReduction="20000"/>
          </a:bodyPr>
          <a:lstStyle/>
          <a:p>
            <a:pPr marL="0" indent="0" algn="ctr">
              <a:buNone/>
            </a:pPr>
            <a:r>
              <a:rPr lang="en-US" sz="1900" b="1" dirty="0" smtClean="0">
                <a:latin typeface="Times New Roman" panose="02020603050405020304" pitchFamily="18" charset="0"/>
                <a:cs typeface="Times New Roman" panose="02020603050405020304" pitchFamily="18" charset="0"/>
              </a:rPr>
              <a:t>Lessons Learned</a:t>
            </a:r>
          </a:p>
          <a:p>
            <a:pPr marL="0" indent="0" algn="ctr">
              <a:buNone/>
            </a:pPr>
            <a:endParaRPr lang="en-US" sz="1700" dirty="0" smtClean="0">
              <a:latin typeface="Times New Roman" panose="02020603050405020304" pitchFamily="18" charset="0"/>
              <a:cs typeface="Times New Roman" panose="02020603050405020304" pitchFamily="18" charset="0"/>
            </a:endParaRPr>
          </a:p>
          <a:p>
            <a:pPr marL="109538" indent="-109538"/>
            <a:r>
              <a:rPr lang="en-US" sz="1700" dirty="0" smtClean="0">
                <a:latin typeface="Times New Roman" panose="02020603050405020304" pitchFamily="18" charset="0"/>
                <a:cs typeface="Times New Roman" panose="02020603050405020304" pitchFamily="18" charset="0"/>
              </a:rPr>
              <a:t>What would you have done differently? (For Example: Reduced the scope of project).  </a:t>
            </a:r>
          </a:p>
          <a:p>
            <a:pPr marL="109538" indent="-109538"/>
            <a:r>
              <a:rPr lang="en-US" sz="1700" dirty="0" smtClean="0">
                <a:latin typeface="Times New Roman" panose="02020603050405020304" pitchFamily="18" charset="0"/>
                <a:cs typeface="Times New Roman" panose="02020603050405020304" pitchFamily="18" charset="0"/>
              </a:rPr>
              <a:t>What worked well? (For example: Customer feedback positive)</a:t>
            </a:r>
          </a:p>
          <a:p>
            <a:pPr marL="109538" indent="-109538"/>
            <a:r>
              <a:rPr lang="en-US" sz="1700" dirty="0" smtClean="0">
                <a:latin typeface="Times New Roman" panose="02020603050405020304" pitchFamily="18" charset="0"/>
                <a:cs typeface="Times New Roman" panose="02020603050405020304" pitchFamily="18" charset="0"/>
              </a:rPr>
              <a:t>What did the project do for your revenue, expenses, and net earnings? (For example: It has a direct impact on the most basic calculations of the Exchange's value and profitability).</a:t>
            </a:r>
          </a:p>
          <a:p>
            <a:pPr marL="109538" indent="-109538"/>
            <a:r>
              <a:rPr lang="en-US" sz="1700" dirty="0" smtClean="0">
                <a:latin typeface="Times New Roman" panose="02020603050405020304" pitchFamily="18" charset="0"/>
                <a:cs typeface="Times New Roman" panose="02020603050405020304" pitchFamily="18" charset="0"/>
              </a:rPr>
              <a:t>How did the project compare to your programming expectations? (For example: Improvements in building quality directly contributed to  reducing the  overall operational cost and increased satisfaction. The value for the money in construction requires completing the project on time, on budget and to a level of functionality that meets the determined needs. Sales were negatively impacted in first year by Tsunami).</a:t>
            </a:r>
          </a:p>
          <a:p>
            <a:endParaRPr lang="en-US" sz="1400" dirty="0">
              <a:latin typeface="Times New Roman" panose="02020603050405020304" pitchFamily="18" charset="0"/>
              <a:cs typeface="Times New Roman" panose="02020603050405020304" pitchFamily="18" charset="0"/>
            </a:endParaRPr>
          </a:p>
          <a:p>
            <a:pPr marL="0" indent="0">
              <a:buNone/>
            </a:pPr>
            <a:endParaRPr lang="en-US" sz="1400" dirty="0" smtClean="0">
              <a:latin typeface="Times New Roman" panose="02020603050405020304" pitchFamily="18" charset="0"/>
              <a:cs typeface="Times New Roman" panose="02020603050405020304" pitchFamily="18" charset="0"/>
            </a:endParaRPr>
          </a:p>
          <a:p>
            <a:pPr marL="0" indent="0">
              <a:buNone/>
            </a:pPr>
            <a:endParaRPr lang="en-US" sz="1400" dirty="0">
              <a:latin typeface="Times New Roman" panose="02020603050405020304" pitchFamily="18" charset="0"/>
              <a:cs typeface="Times New Roman" panose="02020603050405020304" pitchFamily="18" charset="0"/>
            </a:endParaRPr>
          </a:p>
          <a:p>
            <a:pPr marL="0" indent="0">
              <a:buNone/>
            </a:pPr>
            <a:endParaRPr lang="en-US" sz="1400" dirty="0" smtClean="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a:p>
            <a:endParaRPr lang="en-US" sz="1400" dirty="0" smtClean="0">
              <a:latin typeface="Times New Roman" panose="02020603050405020304" pitchFamily="18" charset="0"/>
              <a:cs typeface="Times New Roman" panose="02020603050405020304" pitchFamily="18" charset="0"/>
            </a:endParaRPr>
          </a:p>
          <a:p>
            <a:pPr marL="0" indent="0">
              <a:buNone/>
            </a:pPr>
            <a:r>
              <a:rPr lang="en-US" sz="1400" dirty="0" smtClean="0">
                <a:latin typeface="Times New Roman" panose="02020603050405020304" pitchFamily="18" charset="0"/>
                <a:cs typeface="Times New Roman" panose="02020603050405020304" pitchFamily="18" charset="0"/>
              </a:rPr>
              <a:t>* Goal is to make a better investment decision.</a:t>
            </a:r>
          </a:p>
          <a:p>
            <a:endParaRPr lang="en-US" sz="1400" dirty="0" smtClean="0">
              <a:latin typeface="Times New Roman" panose="02020603050405020304" pitchFamily="18" charset="0"/>
              <a:cs typeface="Times New Roman" panose="02020603050405020304" pitchFamily="18" charset="0"/>
            </a:endParaRPr>
          </a:p>
          <a:p>
            <a:pPr marL="0" indent="0">
              <a:buNone/>
            </a:pPr>
            <a:endParaRPr lang="en-US" sz="1400" dirty="0" smtClean="0">
              <a:latin typeface="Times New Roman" panose="02020603050405020304" pitchFamily="18" charset="0"/>
              <a:cs typeface="Times New Roman" panose="02020603050405020304" pitchFamily="18" charset="0"/>
            </a:endParaRPr>
          </a:p>
          <a:p>
            <a:pPr marL="0" indent="0">
              <a:buNone/>
            </a:pPr>
            <a:endParaRPr lang="en-US" dirty="0" smtClean="0"/>
          </a:p>
          <a:p>
            <a:endParaRPr lang="en-US" dirty="0" smtClean="0"/>
          </a:p>
          <a:p>
            <a:endParaRPr lang="en-US" dirty="0" smtClean="0"/>
          </a:p>
          <a:p>
            <a:endParaRPr lang="en-US" dirty="0"/>
          </a:p>
        </p:txBody>
      </p:sp>
      <p:grpSp>
        <p:nvGrpSpPr>
          <p:cNvPr id="17" name="Group 16"/>
          <p:cNvGrpSpPr/>
          <p:nvPr/>
        </p:nvGrpSpPr>
        <p:grpSpPr>
          <a:xfrm>
            <a:off x="4762727" y="1143000"/>
            <a:ext cx="4076472" cy="2057400"/>
            <a:chOff x="834887" y="1295400"/>
            <a:chExt cx="7752274" cy="5124348"/>
          </a:xfrm>
        </p:grpSpPr>
        <p:pic>
          <p:nvPicPr>
            <p:cNvPr id="18" name="Picture 17" descr="FY14 Pax River Expansion AUG 2112 without GAS Site with MWR.jpg"/>
            <p:cNvPicPr>
              <a:picLocks noChangeAspect="1"/>
            </p:cNvPicPr>
            <p:nvPr/>
          </p:nvPicPr>
          <p:blipFill>
            <a:blip r:embed="rId2" cstate="print"/>
            <a:stretch>
              <a:fillRect/>
            </a:stretch>
          </p:blipFill>
          <p:spPr>
            <a:xfrm>
              <a:off x="834887" y="1295400"/>
              <a:ext cx="7752274" cy="5124348"/>
            </a:xfrm>
            <a:prstGeom prst="rect">
              <a:avLst/>
            </a:prstGeom>
          </p:spPr>
        </p:pic>
        <p:cxnSp>
          <p:nvCxnSpPr>
            <p:cNvPr id="24" name="Straight Arrow Connector 23"/>
            <p:cNvCxnSpPr/>
            <p:nvPr/>
          </p:nvCxnSpPr>
          <p:spPr bwMode="auto">
            <a:xfrm flipV="1">
              <a:off x="2971800" y="3657600"/>
              <a:ext cx="533400" cy="533400"/>
            </a:xfrm>
            <a:prstGeom prst="straightConnector1">
              <a:avLst/>
            </a:prstGeom>
            <a:solidFill>
              <a:schemeClr val="accent1"/>
            </a:solidFill>
            <a:ln w="28575" cap="flat" cmpd="sng" algn="ctr">
              <a:solidFill>
                <a:schemeClr val="tx1"/>
              </a:solidFill>
              <a:prstDash val="solid"/>
              <a:round/>
              <a:headEnd type="none" w="med" len="med"/>
              <a:tailEnd type="arrow"/>
            </a:ln>
            <a:effectLst/>
          </p:spPr>
        </p:cxnSp>
      </p:grpSp>
    </p:spTree>
    <p:extLst>
      <p:ext uri="{BB962C8B-B14F-4D97-AF65-F5344CB8AC3E}">
        <p14:creationId xmlns:p14="http://schemas.microsoft.com/office/powerpoint/2010/main" val="34790438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349</TotalTime>
  <Words>437</Words>
  <Application>Microsoft Office PowerPoint</Application>
  <PresentationFormat>On-screen Show (4:3)</PresentationFormat>
  <Paragraphs>50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FY XXXX Main Exchange Expansion/Renovation</vt:lpstr>
    </vt:vector>
  </TitlesOfParts>
  <Company>EITSD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Summary of Post Occupancy Example</dc:title>
  <dc:creator>Ryan Atkins</dc:creator>
  <cp:lastModifiedBy>Sandborn, Mary K CIV OSD OUSD P-R</cp:lastModifiedBy>
  <cp:revision>47</cp:revision>
  <cp:lastPrinted>2015-03-13T15:24:30Z</cp:lastPrinted>
  <dcterms:created xsi:type="dcterms:W3CDTF">2015-03-12T19:25:25Z</dcterms:created>
  <dcterms:modified xsi:type="dcterms:W3CDTF">2022-01-20T20:30:58Z</dcterms:modified>
</cp:coreProperties>
</file>